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5"/>
  </p:handoutMasterIdLst>
  <p:sldIdLst>
    <p:sldId id="257" r:id="rId2"/>
    <p:sldId id="258" r:id="rId3"/>
    <p:sldId id="280" r:id="rId4"/>
    <p:sldId id="266" r:id="rId5"/>
    <p:sldId id="265" r:id="rId6"/>
    <p:sldId id="264" r:id="rId7"/>
    <p:sldId id="267" r:id="rId8"/>
    <p:sldId id="268" r:id="rId9"/>
    <p:sldId id="269" r:id="rId10"/>
    <p:sldId id="259" r:id="rId11"/>
    <p:sldId id="260" r:id="rId12"/>
    <p:sldId id="270" r:id="rId13"/>
    <p:sldId id="271" r:id="rId14"/>
    <p:sldId id="273" r:id="rId15"/>
    <p:sldId id="272" r:id="rId16"/>
    <p:sldId id="261" r:id="rId17"/>
    <p:sldId id="274" r:id="rId18"/>
    <p:sldId id="262" r:id="rId19"/>
    <p:sldId id="276" r:id="rId20"/>
    <p:sldId id="279" r:id="rId21"/>
    <p:sldId id="275" r:id="rId22"/>
    <p:sldId id="277" r:id="rId23"/>
    <p:sldId id="278" r:id="rId24"/>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57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B0C30A9B-CFE1-4912-8F54-F8FF49C51DCC}" type="datetimeFigureOut">
              <a:rPr lang="en-US" smtClean="0"/>
              <a:pPr/>
              <a:t>11/1/2016</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F50B3788-A9D2-4D85-BFB3-8C056B6B4705}"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0F2B934-0465-431E-992F-6B0592CBDF6F}" type="datetimeFigureOut">
              <a:rPr lang="en-US" smtClean="0"/>
              <a:pPr/>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AA334-09E4-400E-BE60-C8BF767DFAC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F2B934-0465-431E-992F-6B0592CBDF6F}" type="datetimeFigureOut">
              <a:rPr lang="en-US" smtClean="0"/>
              <a:pPr/>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AA334-09E4-400E-BE60-C8BF767DFAC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F2B934-0465-431E-992F-6B0592CBDF6F}" type="datetimeFigureOut">
              <a:rPr lang="en-US" smtClean="0"/>
              <a:pPr/>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AA334-09E4-400E-BE60-C8BF767DFAC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F2B934-0465-431E-992F-6B0592CBDF6F}" type="datetimeFigureOut">
              <a:rPr lang="en-US" smtClean="0"/>
              <a:pPr/>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AA334-09E4-400E-BE60-C8BF767DFAC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F2B934-0465-431E-992F-6B0592CBDF6F}" type="datetimeFigureOut">
              <a:rPr lang="en-US" smtClean="0"/>
              <a:pPr/>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AA334-09E4-400E-BE60-C8BF767DFAC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0F2B934-0465-431E-992F-6B0592CBDF6F}" type="datetimeFigureOut">
              <a:rPr lang="en-US" smtClean="0"/>
              <a:pPr/>
              <a:t>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DAA334-09E4-400E-BE60-C8BF767DFAC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0F2B934-0465-431E-992F-6B0592CBDF6F}" type="datetimeFigureOut">
              <a:rPr lang="en-US" smtClean="0"/>
              <a:pPr/>
              <a:t>11/1/2016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DAA334-09E4-400E-BE60-C8BF767DFAC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0F2B934-0465-431E-992F-6B0592CBDF6F}" type="datetimeFigureOut">
              <a:rPr lang="en-US" smtClean="0"/>
              <a:pPr/>
              <a:t>11/1/2016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DAA334-09E4-400E-BE60-C8BF767DFAC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F2B934-0465-431E-992F-6B0592CBDF6F}" type="datetimeFigureOut">
              <a:rPr lang="en-US" smtClean="0"/>
              <a:pPr/>
              <a:t>11/1/2016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DAA334-09E4-400E-BE60-C8BF767DFAC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F2B934-0465-431E-992F-6B0592CBDF6F}" type="datetimeFigureOut">
              <a:rPr lang="en-US" smtClean="0"/>
              <a:pPr/>
              <a:t>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DAA334-09E4-400E-BE60-C8BF767DFAC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F2B934-0465-431E-992F-6B0592CBDF6F}" type="datetimeFigureOut">
              <a:rPr lang="en-US" smtClean="0"/>
              <a:pPr/>
              <a:t>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DAA334-09E4-400E-BE60-C8BF767DFAC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F2B934-0465-431E-992F-6B0592CBDF6F}" type="datetimeFigureOut">
              <a:rPr lang="en-US" smtClean="0"/>
              <a:pPr/>
              <a:t>11/1/2016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DAA334-09E4-400E-BE60-C8BF767DFAC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609601"/>
            <a:ext cx="7772400" cy="1523999"/>
          </a:xfrm>
        </p:spPr>
        <p:txBody>
          <a:bodyPr>
            <a:normAutofit/>
          </a:bodyPr>
          <a:lstStyle/>
          <a:p>
            <a:r>
              <a:rPr lang="en-US" sz="4800" b="1" dirty="0" smtClean="0"/>
              <a:t>IBN-E-KHALDUN</a:t>
            </a:r>
            <a:endParaRPr lang="en-US" sz="4800" dirty="0">
              <a:latin typeface="Times New Roman" pitchFamily="18" charset="0"/>
              <a:cs typeface="Times New Roman" pitchFamily="18" charset="0"/>
            </a:endParaRPr>
          </a:p>
        </p:txBody>
      </p:sp>
      <p:sp>
        <p:nvSpPr>
          <p:cNvPr id="5" name="Subtitle 4"/>
          <p:cNvSpPr>
            <a:spLocks noGrp="1"/>
          </p:cNvSpPr>
          <p:nvPr>
            <p:ph type="subTitle" idx="1"/>
          </p:nvPr>
        </p:nvSpPr>
        <p:spPr>
          <a:xfrm>
            <a:off x="4953000" y="5105400"/>
            <a:ext cx="2819400" cy="533400"/>
          </a:xfrm>
        </p:spPr>
        <p:txBody>
          <a:bodyPr>
            <a:normAutofit/>
          </a:bodyPr>
          <a:lstStyle/>
          <a:p>
            <a:r>
              <a:rPr lang="en-US" sz="2000" b="1" dirty="0" smtClean="0">
                <a:solidFill>
                  <a:schemeClr val="tx1"/>
                </a:solidFill>
                <a:latin typeface="Times New Roman" pitchFamily="18" charset="0"/>
                <a:cs typeface="Times New Roman" pitchFamily="18" charset="0"/>
              </a:rPr>
              <a:t>Lecture No. </a:t>
            </a:r>
            <a:r>
              <a:rPr lang="en-US" sz="2000" b="1" smtClean="0">
                <a:solidFill>
                  <a:schemeClr val="tx1"/>
                </a:solidFill>
                <a:latin typeface="Times New Roman" pitchFamily="18" charset="0"/>
                <a:cs typeface="Times New Roman" pitchFamily="18" charset="0"/>
              </a:rPr>
              <a:t>7</a:t>
            </a:r>
            <a:endParaRPr lang="en-US" sz="2000" b="1" dirty="0">
              <a:solidFill>
                <a:schemeClr val="tx1"/>
              </a:solidFill>
              <a:latin typeface="Times New Roman" pitchFamily="18" charset="0"/>
              <a:cs typeface="Times New Roman" pitchFamily="18" charset="0"/>
            </a:endParaRPr>
          </a:p>
        </p:txBody>
      </p:sp>
      <p:pic>
        <p:nvPicPr>
          <p:cNvPr id="1026" name="Picture 2" descr="C:\Users\Dr. M. Athar Hussain\Downloads\khaldun.jpg"/>
          <p:cNvPicPr>
            <a:picLocks noChangeAspect="1" noChangeArrowheads="1"/>
          </p:cNvPicPr>
          <p:nvPr/>
        </p:nvPicPr>
        <p:blipFill>
          <a:blip r:embed="rId2" cstate="print"/>
          <a:srcRect/>
          <a:stretch>
            <a:fillRect/>
          </a:stretch>
        </p:blipFill>
        <p:spPr bwMode="auto">
          <a:xfrm>
            <a:off x="762000" y="2133600"/>
            <a:ext cx="4648200" cy="45720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Kinds of Knowledge:</a:t>
            </a:r>
            <a:endParaRPr lang="en-US" dirty="0"/>
          </a:p>
        </p:txBody>
      </p:sp>
      <p:sp>
        <p:nvSpPr>
          <p:cNvPr id="3" name="Content Placeholder 2"/>
          <p:cNvSpPr>
            <a:spLocks noGrp="1"/>
          </p:cNvSpPr>
          <p:nvPr>
            <p:ph idx="1"/>
          </p:nvPr>
        </p:nvSpPr>
        <p:spPr>
          <a:xfrm>
            <a:off x="457200" y="1600201"/>
            <a:ext cx="8229600" cy="4191000"/>
          </a:xfrm>
        </p:spPr>
        <p:txBody>
          <a:bodyPr/>
          <a:lstStyle/>
          <a:p>
            <a:pPr lvl="0" algn="just"/>
            <a:r>
              <a:rPr lang="en-US" dirty="0"/>
              <a:t>Intellectual knowledge which a person gain by his intellectual power</a:t>
            </a:r>
            <a:r>
              <a:rPr lang="en-US" dirty="0" smtClean="0"/>
              <a:t>.</a:t>
            </a:r>
          </a:p>
          <a:p>
            <a:pPr lvl="0"/>
            <a:endParaRPr lang="en-US" sz="1800" dirty="0"/>
          </a:p>
          <a:p>
            <a:pPr lvl="0" algn="just"/>
            <a:r>
              <a:rPr lang="en-US" dirty="0"/>
              <a:t>Copied Knowledge the knowledge which a person only followed and does not gain by using his own thinking and reasoning power or ability. Knowledge gives by ALLAH.</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smtClean="0"/>
              <a:t>Educational Curriculum</a:t>
            </a:r>
            <a:endParaRPr lang="en-US" dirty="0"/>
          </a:p>
        </p:txBody>
      </p:sp>
      <p:sp>
        <p:nvSpPr>
          <p:cNvPr id="3" name="Content Placeholder 2"/>
          <p:cNvSpPr>
            <a:spLocks noGrp="1"/>
          </p:cNvSpPr>
          <p:nvPr>
            <p:ph idx="1"/>
          </p:nvPr>
        </p:nvSpPr>
        <p:spPr>
          <a:xfrm>
            <a:off x="457200" y="1219200"/>
            <a:ext cx="8229600" cy="5105400"/>
          </a:xfrm>
        </p:spPr>
        <p:txBody>
          <a:bodyPr>
            <a:normAutofit fontScale="92500"/>
          </a:bodyPr>
          <a:lstStyle/>
          <a:p>
            <a:pPr>
              <a:buNone/>
            </a:pPr>
            <a:r>
              <a:rPr lang="en-US" sz="2400" dirty="0" smtClean="0"/>
              <a:t>    </a:t>
            </a:r>
            <a:r>
              <a:rPr lang="en-US" sz="2400" dirty="0" err="1" smtClean="0"/>
              <a:t>Ibn</a:t>
            </a:r>
            <a:r>
              <a:rPr lang="en-US" sz="2400" dirty="0" smtClean="0"/>
              <a:t> </a:t>
            </a:r>
            <a:r>
              <a:rPr lang="en-US" sz="2400" dirty="0" err="1" smtClean="0"/>
              <a:t>Khaldun</a:t>
            </a:r>
            <a:r>
              <a:rPr lang="en-US" sz="2400" dirty="0" smtClean="0"/>
              <a:t> was not satisfied with the curricular content of his time. The psychological principles were not recognized during the selection of the curricular content in that age. He critically evaluated the curriculum and pointed out the following major defects in the content of instruction:</a:t>
            </a:r>
          </a:p>
          <a:p>
            <a:r>
              <a:rPr lang="en-US" sz="2400" dirty="0" smtClean="0"/>
              <a:t>The tool subjects occupy key importance</a:t>
            </a:r>
          </a:p>
          <a:p>
            <a:r>
              <a:rPr lang="en-US" sz="2400" dirty="0" smtClean="0"/>
              <a:t>Repetition in the subject matter is observed</a:t>
            </a:r>
          </a:p>
          <a:p>
            <a:r>
              <a:rPr lang="en-US" sz="2400" dirty="0" smtClean="0"/>
              <a:t>Shorter version of prescribed books are unable to produce results</a:t>
            </a:r>
          </a:p>
          <a:p>
            <a:r>
              <a:rPr lang="en-US" sz="2400" dirty="0" smtClean="0"/>
              <a:t>There is no consideration of principle of harmony</a:t>
            </a:r>
          </a:p>
          <a:p>
            <a:r>
              <a:rPr lang="en-US" sz="2400" dirty="0" smtClean="0"/>
              <a:t>Content of curriculum does not correspond to psychological needs</a:t>
            </a:r>
          </a:p>
          <a:p>
            <a:r>
              <a:rPr lang="en-US" sz="2400" dirty="0" smtClean="0"/>
              <a:t>Memorization of information hinder the process of development</a:t>
            </a:r>
            <a:endParaRPr lang="en-US" sz="2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Suggestions</a:t>
            </a:r>
            <a:endParaRPr lang="en-US" b="1" dirty="0"/>
          </a:p>
        </p:txBody>
      </p:sp>
      <p:sp>
        <p:nvSpPr>
          <p:cNvPr id="3" name="Content Placeholder 2"/>
          <p:cNvSpPr>
            <a:spLocks noGrp="1"/>
          </p:cNvSpPr>
          <p:nvPr>
            <p:ph idx="1"/>
          </p:nvPr>
        </p:nvSpPr>
        <p:spPr/>
        <p:txBody>
          <a:bodyPr/>
          <a:lstStyle/>
          <a:p>
            <a:pPr>
              <a:buNone/>
            </a:pPr>
            <a:r>
              <a:rPr lang="en-US" dirty="0" smtClean="0"/>
              <a:t>   Suggestions for the improvement in curriculum</a:t>
            </a:r>
          </a:p>
          <a:p>
            <a:pPr lvl="0"/>
            <a:r>
              <a:rPr lang="en-US" dirty="0" smtClean="0"/>
              <a:t>Education should begin with mathematics and mother tongue of the child.</a:t>
            </a:r>
          </a:p>
          <a:p>
            <a:pPr lvl="0"/>
            <a:r>
              <a:rPr lang="en-US" dirty="0" smtClean="0"/>
              <a:t>The curriculum should be harmonized with the psychological needs of the learners.</a:t>
            </a:r>
          </a:p>
          <a:p>
            <a:pPr lvl="0"/>
            <a:r>
              <a:rPr lang="en-US" dirty="0" smtClean="0"/>
              <a:t>Curriculum should be explicit, comprehensive, versatile, well defined and objective oriented.</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34962"/>
          </a:xfrm>
        </p:spPr>
        <p:txBody>
          <a:bodyPr>
            <a:normAutofit fontScale="90000"/>
          </a:bodyPr>
          <a:lstStyle/>
          <a:p>
            <a:endParaRPr lang="en-US" dirty="0"/>
          </a:p>
        </p:txBody>
      </p:sp>
      <p:sp>
        <p:nvSpPr>
          <p:cNvPr id="3" name="Content Placeholder 2"/>
          <p:cNvSpPr>
            <a:spLocks noGrp="1"/>
          </p:cNvSpPr>
          <p:nvPr>
            <p:ph idx="1"/>
          </p:nvPr>
        </p:nvSpPr>
        <p:spPr>
          <a:xfrm>
            <a:off x="457200" y="1143000"/>
            <a:ext cx="8229600" cy="4983163"/>
          </a:xfrm>
        </p:spPr>
        <p:txBody>
          <a:bodyPr>
            <a:normAutofit fontScale="92500"/>
          </a:bodyPr>
          <a:lstStyle/>
          <a:p>
            <a:pPr lvl="0"/>
            <a:r>
              <a:rPr lang="en-US" dirty="0" smtClean="0"/>
              <a:t>The content of curriculum should be balancing, integrated and should provide foundation for further learning.</a:t>
            </a:r>
          </a:p>
          <a:p>
            <a:pPr lvl="0"/>
            <a:r>
              <a:rPr lang="en-US" dirty="0" smtClean="0"/>
              <a:t>There should be an emphasize on comprehension rather than memorization so that the students may conceive the spirit of subject.</a:t>
            </a:r>
          </a:p>
          <a:p>
            <a:pPr lvl="0"/>
            <a:r>
              <a:rPr lang="en-US" dirty="0" smtClean="0"/>
              <a:t>All the concepts, ideas and precepts, included in the curriculum, should be explained in an explicit manner and furthermore, repetition in the curricular content must be avoided.</a:t>
            </a:r>
          </a:p>
          <a:p>
            <a:pPr>
              <a:buNone/>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b="1" dirty="0" smtClean="0"/>
              <a:t>Component of Curriculum</a:t>
            </a:r>
            <a:endParaRPr lang="en-US" dirty="0"/>
          </a:p>
        </p:txBody>
      </p:sp>
      <p:sp>
        <p:nvSpPr>
          <p:cNvPr id="3" name="Content Placeholder 2"/>
          <p:cNvSpPr>
            <a:spLocks noGrp="1"/>
          </p:cNvSpPr>
          <p:nvPr>
            <p:ph idx="1"/>
          </p:nvPr>
        </p:nvSpPr>
        <p:spPr>
          <a:xfrm>
            <a:off x="457200" y="1143000"/>
            <a:ext cx="8229600" cy="4983163"/>
          </a:xfrm>
        </p:spPr>
        <p:txBody>
          <a:bodyPr>
            <a:normAutofit fontScale="85000" lnSpcReduction="20000"/>
          </a:bodyPr>
          <a:lstStyle/>
          <a:p>
            <a:pPr>
              <a:buNone/>
            </a:pPr>
            <a:r>
              <a:rPr lang="en-US" dirty="0" smtClean="0"/>
              <a:t>    </a:t>
            </a:r>
            <a:r>
              <a:rPr lang="en-US" dirty="0" err="1" smtClean="0"/>
              <a:t>Ibn</a:t>
            </a:r>
            <a:r>
              <a:rPr lang="en-US" dirty="0" smtClean="0"/>
              <a:t>-e- </a:t>
            </a:r>
            <a:r>
              <a:rPr lang="en-US" dirty="0" err="1" smtClean="0"/>
              <a:t>Khaldun</a:t>
            </a:r>
            <a:r>
              <a:rPr lang="en-US" dirty="0" smtClean="0"/>
              <a:t> made full use of his God gifted intellectual and synthesizing faculties. He prepared a curricular outline for the education system of his time. Following are the significant points regarding the curriculum outline developed by </a:t>
            </a:r>
            <a:r>
              <a:rPr lang="en-US" dirty="0" err="1" smtClean="0"/>
              <a:t>Ibn</a:t>
            </a:r>
            <a:r>
              <a:rPr lang="en-US" dirty="0" smtClean="0"/>
              <a:t>-e- </a:t>
            </a:r>
            <a:r>
              <a:rPr lang="en-US" dirty="0" err="1" smtClean="0"/>
              <a:t>Khaldun</a:t>
            </a:r>
            <a:r>
              <a:rPr lang="en-US" dirty="0" smtClean="0"/>
              <a:t>:-</a:t>
            </a:r>
          </a:p>
          <a:p>
            <a:pPr lvl="0"/>
            <a:r>
              <a:rPr lang="en-US" dirty="0" smtClean="0"/>
              <a:t>Both the rational sciences and the imitative sciences should be included in the curriculum for the balanced personality development of the children.</a:t>
            </a:r>
          </a:p>
          <a:p>
            <a:pPr lvl="0"/>
            <a:r>
              <a:rPr lang="en-US" dirty="0" smtClean="0"/>
              <a:t>The students should be taught the mother tongue, mathematics and the holy Koran in progressive stages.</a:t>
            </a:r>
          </a:p>
          <a:p>
            <a:pPr lvl="0"/>
            <a:r>
              <a:rPr lang="en-US" dirty="0" smtClean="0"/>
              <a:t>Mathematics is the fundamental subject of elementary education. This subject helps in discovering the truths of universe.</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5719"/>
          </a:xfrm>
        </p:spPr>
        <p:txBody>
          <a:bodyPr>
            <a:normAutofit fontScale="90000"/>
          </a:bodyPr>
          <a:lstStyle/>
          <a:p>
            <a:endParaRPr lang="en-US" dirty="0"/>
          </a:p>
        </p:txBody>
      </p:sp>
      <p:sp>
        <p:nvSpPr>
          <p:cNvPr id="3" name="Content Placeholder 2"/>
          <p:cNvSpPr>
            <a:spLocks noGrp="1"/>
          </p:cNvSpPr>
          <p:nvPr>
            <p:ph idx="1"/>
          </p:nvPr>
        </p:nvSpPr>
        <p:spPr>
          <a:xfrm>
            <a:off x="457200" y="457200"/>
            <a:ext cx="8229600" cy="5668963"/>
          </a:xfrm>
        </p:spPr>
        <p:txBody>
          <a:bodyPr>
            <a:normAutofit/>
          </a:bodyPr>
          <a:lstStyle/>
          <a:p>
            <a:pPr lvl="0"/>
            <a:r>
              <a:rPr lang="en-US" dirty="0" err="1" smtClean="0"/>
              <a:t>Ibn</a:t>
            </a:r>
            <a:r>
              <a:rPr lang="en-US" dirty="0" smtClean="0"/>
              <a:t>-e-- </a:t>
            </a:r>
            <a:r>
              <a:rPr lang="en-US" dirty="0" err="1" smtClean="0"/>
              <a:t>Khaldun</a:t>
            </a:r>
            <a:r>
              <a:rPr lang="en-US" dirty="0" smtClean="0"/>
              <a:t> recommends to include philosophy and logic in the curriculum. Nevertheless, philosophy should not be taught to the students unless they get mastery of the religious sciences.</a:t>
            </a:r>
          </a:p>
          <a:p>
            <a:pPr lvl="0"/>
            <a:r>
              <a:rPr lang="en-US" dirty="0" smtClean="0"/>
              <a:t>He has recommended to include </a:t>
            </a:r>
            <a:r>
              <a:rPr lang="en-US" dirty="0" err="1" smtClean="0"/>
              <a:t>Hadith</a:t>
            </a:r>
            <a:r>
              <a:rPr lang="en-US" dirty="0" smtClean="0"/>
              <a:t>, jurisprudence, </a:t>
            </a:r>
            <a:r>
              <a:rPr lang="en-US" dirty="0" err="1" smtClean="0"/>
              <a:t>Quranic</a:t>
            </a:r>
            <a:r>
              <a:rPr lang="en-US" dirty="0" smtClean="0"/>
              <a:t> interpretation, physics, theology and Arabic language &amp; literature.</a:t>
            </a:r>
          </a:p>
          <a:p>
            <a:pPr lvl="0"/>
            <a:r>
              <a:rPr lang="en-US" dirty="0" smtClean="0"/>
              <a:t>He also recommends to teach musicology, painting, war science and embroidery to the students with exceptional abilities.</a:t>
            </a:r>
          </a:p>
          <a:p>
            <a:pPr>
              <a:buNone/>
            </a:pP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b="1" dirty="0" smtClean="0"/>
              <a:t>Conclusion</a:t>
            </a:r>
            <a:endParaRPr lang="en-US" b="1" dirty="0"/>
          </a:p>
        </p:txBody>
      </p:sp>
      <p:sp>
        <p:nvSpPr>
          <p:cNvPr id="3" name="Content Placeholder 2"/>
          <p:cNvSpPr>
            <a:spLocks noGrp="1"/>
          </p:cNvSpPr>
          <p:nvPr>
            <p:ph idx="1"/>
          </p:nvPr>
        </p:nvSpPr>
        <p:spPr>
          <a:xfrm>
            <a:off x="457200" y="1371600"/>
            <a:ext cx="8229600" cy="4953000"/>
          </a:xfrm>
        </p:spPr>
        <p:txBody>
          <a:bodyPr>
            <a:normAutofit fontScale="85000" lnSpcReduction="20000"/>
          </a:bodyPr>
          <a:lstStyle/>
          <a:p>
            <a:pPr algn="just"/>
            <a:r>
              <a:rPr lang="en-US" b="1" dirty="0"/>
              <a:t>Religious Education:</a:t>
            </a:r>
            <a:r>
              <a:rPr lang="en-US" dirty="0"/>
              <a:t> should be the Conner stone of Curriculum and it helps in the formulation of good habit and character.</a:t>
            </a:r>
          </a:p>
          <a:p>
            <a:pPr algn="just">
              <a:buNone/>
            </a:pPr>
            <a:endParaRPr lang="en-US" sz="2100" dirty="0"/>
          </a:p>
          <a:p>
            <a:pPr algn="just"/>
            <a:r>
              <a:rPr lang="en-US" b="1" dirty="0" smtClean="0"/>
              <a:t>Education </a:t>
            </a:r>
            <a:r>
              <a:rPr lang="en-US" b="1" dirty="0"/>
              <a:t>of Language:</a:t>
            </a:r>
            <a:r>
              <a:rPr lang="en-US" dirty="0"/>
              <a:t> learning of language is also necessary to carry on studies in different subjects.</a:t>
            </a:r>
          </a:p>
          <a:p>
            <a:pPr algn="just">
              <a:buNone/>
            </a:pPr>
            <a:endParaRPr lang="en-US" sz="2100" dirty="0"/>
          </a:p>
          <a:p>
            <a:pPr algn="just"/>
            <a:r>
              <a:rPr lang="en-US" b="1" dirty="0" smtClean="0"/>
              <a:t>Intellectual </a:t>
            </a:r>
            <a:r>
              <a:rPr lang="en-US" b="1" dirty="0"/>
              <a:t>Education:</a:t>
            </a:r>
            <a:r>
              <a:rPr lang="en-US" dirty="0"/>
              <a:t> Education about physical, mathematical, logical, philosophy, metaphysics should be taught</a:t>
            </a:r>
            <a:r>
              <a:rPr lang="en-US" dirty="0" smtClean="0"/>
              <a:t>.</a:t>
            </a:r>
          </a:p>
          <a:p>
            <a:pPr algn="just"/>
            <a:endParaRPr lang="en-US" sz="2100" dirty="0"/>
          </a:p>
          <a:p>
            <a:pPr algn="just"/>
            <a:r>
              <a:rPr lang="en-US" b="1" dirty="0" smtClean="0"/>
              <a:t>Professional </a:t>
            </a:r>
            <a:r>
              <a:rPr lang="en-US" b="1" dirty="0"/>
              <a:t>and Vocational Education:</a:t>
            </a:r>
            <a:r>
              <a:rPr lang="en-US" dirty="0"/>
              <a:t> education about different technical skills also very important it should be taught.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Methods of Teaching</a:t>
            </a:r>
            <a:endParaRPr lang="en-US" b="1" dirty="0"/>
          </a:p>
        </p:txBody>
      </p:sp>
      <p:sp>
        <p:nvSpPr>
          <p:cNvPr id="3" name="Content Placeholder 2"/>
          <p:cNvSpPr>
            <a:spLocks noGrp="1"/>
          </p:cNvSpPr>
          <p:nvPr>
            <p:ph idx="1"/>
          </p:nvPr>
        </p:nvSpPr>
        <p:spPr>
          <a:xfrm>
            <a:off x="457200" y="1219200"/>
            <a:ext cx="8229600" cy="5105400"/>
          </a:xfrm>
        </p:spPr>
        <p:txBody>
          <a:bodyPr>
            <a:normAutofit lnSpcReduction="10000"/>
          </a:bodyPr>
          <a:lstStyle/>
          <a:p>
            <a:pPr>
              <a:buNone/>
            </a:pPr>
            <a:r>
              <a:rPr lang="en-US" dirty="0" smtClean="0"/>
              <a:t>    Like Rousseau, </a:t>
            </a:r>
            <a:r>
              <a:rPr lang="en-US" dirty="0" err="1" smtClean="0"/>
              <a:t>Ibn</a:t>
            </a:r>
            <a:r>
              <a:rPr lang="en-US" dirty="0" smtClean="0"/>
              <a:t>-e- </a:t>
            </a:r>
            <a:r>
              <a:rPr lang="en-US" dirty="0" err="1" smtClean="0"/>
              <a:t>Khaldun</a:t>
            </a:r>
            <a:r>
              <a:rPr lang="en-US" dirty="0" smtClean="0"/>
              <a:t> was not satisfied with methods of instruction of his time. He does not approve any instructional method which sets aside the natural abilities of the children. Instruction is a difficult, complicated and sensitive art but the teacher can make it interesting and absorbing for his/her students by employing his/her abilities. </a:t>
            </a:r>
            <a:r>
              <a:rPr lang="en-US" dirty="0" err="1" smtClean="0"/>
              <a:t>Ibn</a:t>
            </a:r>
            <a:r>
              <a:rPr lang="en-US" dirty="0" smtClean="0"/>
              <a:t> </a:t>
            </a:r>
            <a:r>
              <a:rPr lang="en-US" dirty="0" err="1" smtClean="0"/>
              <a:t>Khaldun</a:t>
            </a:r>
            <a:r>
              <a:rPr lang="en-US" dirty="0" smtClean="0"/>
              <a:t> has proposed the following methods of teaching and instructional techniques. </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362"/>
          </a:xfrm>
        </p:spPr>
        <p:txBody>
          <a:bodyPr>
            <a:normAutofit fontScale="90000"/>
          </a:bodyPr>
          <a:lstStyle/>
          <a:p>
            <a:endParaRPr lang="en-US" dirty="0"/>
          </a:p>
        </p:txBody>
      </p:sp>
      <p:sp>
        <p:nvSpPr>
          <p:cNvPr id="3" name="Content Placeholder 2"/>
          <p:cNvSpPr>
            <a:spLocks noGrp="1"/>
          </p:cNvSpPr>
          <p:nvPr>
            <p:ph idx="1"/>
          </p:nvPr>
        </p:nvSpPr>
        <p:spPr>
          <a:xfrm>
            <a:off x="457200" y="609600"/>
            <a:ext cx="8229600" cy="5516563"/>
          </a:xfrm>
        </p:spPr>
        <p:txBody>
          <a:bodyPr>
            <a:normAutofit lnSpcReduction="10000"/>
          </a:bodyPr>
          <a:lstStyle/>
          <a:p>
            <a:r>
              <a:rPr lang="en-US" dirty="0" smtClean="0"/>
              <a:t>Simple </a:t>
            </a:r>
            <a:r>
              <a:rPr lang="en-US" dirty="0"/>
              <a:t>to complex:</a:t>
            </a:r>
          </a:p>
          <a:p>
            <a:r>
              <a:rPr lang="en-US" dirty="0" smtClean="0"/>
              <a:t>Discussion Method</a:t>
            </a:r>
            <a:endParaRPr lang="en-US" dirty="0"/>
          </a:p>
          <a:p>
            <a:r>
              <a:rPr lang="en-US" dirty="0" smtClean="0"/>
              <a:t>Gradation Method</a:t>
            </a:r>
          </a:p>
          <a:p>
            <a:r>
              <a:rPr lang="en-US" dirty="0" smtClean="0"/>
              <a:t>Principle of connection</a:t>
            </a:r>
            <a:endParaRPr lang="en-US" dirty="0"/>
          </a:p>
          <a:p>
            <a:r>
              <a:rPr lang="en-US" dirty="0" smtClean="0"/>
              <a:t>One </a:t>
            </a:r>
            <a:r>
              <a:rPr lang="en-US" dirty="0"/>
              <a:t>subject in one time </a:t>
            </a:r>
          </a:p>
          <a:p>
            <a:r>
              <a:rPr lang="en-US" dirty="0" smtClean="0"/>
              <a:t>Principle of </a:t>
            </a:r>
            <a:r>
              <a:rPr lang="en-US" dirty="0"/>
              <a:t>M</a:t>
            </a:r>
            <a:r>
              <a:rPr lang="en-US" dirty="0" smtClean="0"/>
              <a:t>other Tongue</a:t>
            </a:r>
          </a:p>
          <a:p>
            <a:r>
              <a:rPr lang="en-US" dirty="0" smtClean="0"/>
              <a:t>Travelling and Conferencing Method</a:t>
            </a:r>
            <a:endParaRPr lang="en-US" dirty="0"/>
          </a:p>
          <a:p>
            <a:r>
              <a:rPr lang="en-US" dirty="0" smtClean="0"/>
              <a:t>Known </a:t>
            </a:r>
            <a:r>
              <a:rPr lang="en-US" dirty="0"/>
              <a:t>to unknown</a:t>
            </a:r>
          </a:p>
          <a:p>
            <a:r>
              <a:rPr lang="en-US" dirty="0" smtClean="0"/>
              <a:t>Principle of Continuity</a:t>
            </a:r>
          </a:p>
          <a:p>
            <a:r>
              <a:rPr lang="en-US" dirty="0" smtClean="0"/>
              <a:t>Revision Method</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Role of Teacher</a:t>
            </a:r>
            <a:endParaRPr lang="en-US" b="1" dirty="0"/>
          </a:p>
        </p:txBody>
      </p:sp>
      <p:sp>
        <p:nvSpPr>
          <p:cNvPr id="3" name="Content Placeholder 2"/>
          <p:cNvSpPr>
            <a:spLocks noGrp="1"/>
          </p:cNvSpPr>
          <p:nvPr>
            <p:ph idx="1"/>
          </p:nvPr>
        </p:nvSpPr>
        <p:spPr>
          <a:xfrm>
            <a:off x="457200" y="1143000"/>
            <a:ext cx="8229600" cy="4983163"/>
          </a:xfrm>
        </p:spPr>
        <p:txBody>
          <a:bodyPr>
            <a:normAutofit/>
          </a:bodyPr>
          <a:lstStyle/>
          <a:p>
            <a:r>
              <a:rPr lang="en-US" dirty="0" smtClean="0"/>
              <a:t> According to </a:t>
            </a:r>
            <a:r>
              <a:rPr lang="en-US" dirty="0" err="1" smtClean="0"/>
              <a:t>Ibn</a:t>
            </a:r>
            <a:r>
              <a:rPr lang="en-US" dirty="0" smtClean="0"/>
              <a:t> </a:t>
            </a:r>
            <a:r>
              <a:rPr lang="en-US" dirty="0" err="1" smtClean="0"/>
              <a:t>Khaldun</a:t>
            </a:r>
            <a:r>
              <a:rPr lang="en-US" dirty="0" smtClean="0"/>
              <a:t>, the teachers force the students to memorize the information contained in the subject. However, the minds of the students are not capable of understanding these information. This results in the laziness and </a:t>
            </a:r>
            <a:r>
              <a:rPr lang="en-US" dirty="0" err="1" smtClean="0"/>
              <a:t>uninterestedness</a:t>
            </a:r>
            <a:r>
              <a:rPr lang="en-US" dirty="0" smtClean="0"/>
              <a:t> on the part of the students. The teacher usually explain the difficult aspects of the subjects which the students are learning for the first time. </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lnSpcReduction="10000"/>
          </a:bodyPr>
          <a:lstStyle/>
          <a:p>
            <a:r>
              <a:rPr lang="en-US" b="1" dirty="0"/>
              <a:t>Life History</a:t>
            </a:r>
            <a:r>
              <a:rPr lang="en-US" b="1" dirty="0" smtClean="0"/>
              <a:t>:</a:t>
            </a:r>
            <a:endParaRPr lang="en-US" dirty="0"/>
          </a:p>
          <a:p>
            <a:pPr algn="just">
              <a:buNone/>
            </a:pPr>
            <a:r>
              <a:rPr lang="en-US" dirty="0" smtClean="0"/>
              <a:t>	</a:t>
            </a:r>
            <a:r>
              <a:rPr lang="en-US" dirty="0" err="1" smtClean="0"/>
              <a:t>Waliuddin</a:t>
            </a:r>
            <a:r>
              <a:rPr lang="en-US" dirty="0" smtClean="0"/>
              <a:t> </a:t>
            </a:r>
            <a:r>
              <a:rPr lang="en-US" dirty="0"/>
              <a:t>Abu </a:t>
            </a:r>
            <a:r>
              <a:rPr lang="en-US" dirty="0" err="1"/>
              <a:t>Zaid</a:t>
            </a:r>
            <a:r>
              <a:rPr lang="en-US" dirty="0"/>
              <a:t> Abdul </a:t>
            </a:r>
            <a:r>
              <a:rPr lang="en-US" dirty="0" err="1"/>
              <a:t>Rehman</a:t>
            </a:r>
            <a:r>
              <a:rPr lang="en-US" dirty="0"/>
              <a:t> Bin Muhammad </a:t>
            </a:r>
            <a:r>
              <a:rPr lang="en-US" dirty="0" err="1" smtClean="0"/>
              <a:t>Ibn</a:t>
            </a:r>
            <a:r>
              <a:rPr lang="en-US" dirty="0" smtClean="0"/>
              <a:t>-e-</a:t>
            </a:r>
            <a:r>
              <a:rPr lang="en-US" dirty="0" err="1" smtClean="0"/>
              <a:t>Khaldun</a:t>
            </a:r>
            <a:r>
              <a:rPr lang="en-US" dirty="0" smtClean="0"/>
              <a:t> </a:t>
            </a:r>
            <a:r>
              <a:rPr lang="en-US" dirty="0"/>
              <a:t>was born </a:t>
            </a:r>
            <a:r>
              <a:rPr lang="en-US" dirty="0" smtClean="0"/>
              <a:t>in May 27, 1332 Tunis, Tunisia. </a:t>
            </a:r>
            <a:r>
              <a:rPr lang="en-US" dirty="0"/>
              <a:t>He died in </a:t>
            </a:r>
            <a:r>
              <a:rPr lang="en-US" dirty="0" smtClean="0"/>
              <a:t>March 19, 1406 </a:t>
            </a:r>
            <a:r>
              <a:rPr lang="en-US" dirty="0"/>
              <a:t>at Cairo</a:t>
            </a:r>
            <a:r>
              <a:rPr lang="en-US" dirty="0" smtClean="0"/>
              <a:t>. He is the most important figure in the field of History, Sociology and Education. </a:t>
            </a:r>
            <a:r>
              <a:rPr lang="en-US" dirty="0" err="1" smtClean="0"/>
              <a:t>Ibn</a:t>
            </a:r>
            <a:r>
              <a:rPr lang="en-US" dirty="0" smtClean="0"/>
              <a:t>-e-</a:t>
            </a:r>
            <a:r>
              <a:rPr lang="en-US" dirty="0" err="1" smtClean="0"/>
              <a:t>Khaldun</a:t>
            </a:r>
            <a:r>
              <a:rPr lang="en-US" dirty="0" smtClean="0"/>
              <a:t> was a North African Arab historiographer and historian. He is claimed as a forerunner of the modern disciplines of sociology and demography. He is best known for his book, the </a:t>
            </a:r>
            <a:r>
              <a:rPr lang="en-US" dirty="0" err="1" smtClean="0"/>
              <a:t>Muqaddimah</a:t>
            </a:r>
            <a:r>
              <a:rPr lang="en-US" dirty="0" smtClean="0"/>
              <a:t> or Prolegomena.</a:t>
            </a:r>
          </a:p>
          <a:p>
            <a:pPr algn="just">
              <a:buNone/>
            </a:pPr>
            <a:endParaRPr lang="en-US" dirty="0"/>
          </a:p>
          <a:p>
            <a:pPr>
              <a:buNone/>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    Therefore, they fail in understanding the contents of the subject and the process of instruction remains fruitless and unproductive.</a:t>
            </a:r>
          </a:p>
          <a:p>
            <a:pPr>
              <a:buNone/>
            </a:pPr>
            <a:r>
              <a:rPr lang="en-US" dirty="0" smtClean="0"/>
              <a:t>   There should be good interaction between students and teachers. Teachers should allow the students to share their problems with him.</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smtClean="0"/>
              <a:t>Women Education</a:t>
            </a:r>
            <a:endParaRPr lang="en-US" b="1" dirty="0"/>
          </a:p>
        </p:txBody>
      </p:sp>
      <p:sp>
        <p:nvSpPr>
          <p:cNvPr id="3" name="Content Placeholder 2"/>
          <p:cNvSpPr>
            <a:spLocks noGrp="1"/>
          </p:cNvSpPr>
          <p:nvPr>
            <p:ph idx="1"/>
          </p:nvPr>
        </p:nvSpPr>
        <p:spPr>
          <a:xfrm>
            <a:off x="457200" y="1600200"/>
            <a:ext cx="8229600" cy="4525963"/>
          </a:xfrm>
        </p:spPr>
        <p:txBody>
          <a:bodyPr/>
          <a:lstStyle/>
          <a:p>
            <a:pPr lvl="0"/>
            <a:r>
              <a:rPr lang="en-US" dirty="0" err="1" smtClean="0"/>
              <a:t>Ibn</a:t>
            </a:r>
            <a:r>
              <a:rPr lang="en-US" dirty="0" smtClean="0"/>
              <a:t>-e- </a:t>
            </a:r>
            <a:r>
              <a:rPr lang="en-US" dirty="0" err="1" smtClean="0"/>
              <a:t>Khaldun</a:t>
            </a:r>
            <a:r>
              <a:rPr lang="en-US" dirty="0" smtClean="0"/>
              <a:t> supports women education but he does not recommend higher lever of women education. He argues that fundamental precepts of Islam, home economics and child care should be included in the curriculum of women.</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b="1" dirty="0" smtClean="0"/>
              <a:t>Concept of Discipline</a:t>
            </a:r>
            <a:endParaRPr lang="en-US" b="1" dirty="0"/>
          </a:p>
        </p:txBody>
      </p:sp>
      <p:sp>
        <p:nvSpPr>
          <p:cNvPr id="3" name="Content Placeholder 2"/>
          <p:cNvSpPr>
            <a:spLocks noGrp="1"/>
          </p:cNvSpPr>
          <p:nvPr>
            <p:ph idx="1"/>
          </p:nvPr>
        </p:nvSpPr>
        <p:spPr>
          <a:xfrm>
            <a:off x="457200" y="1143000"/>
            <a:ext cx="8229600" cy="4983163"/>
          </a:xfrm>
        </p:spPr>
        <p:txBody>
          <a:bodyPr>
            <a:normAutofit fontScale="92500" lnSpcReduction="20000"/>
          </a:bodyPr>
          <a:lstStyle/>
          <a:p>
            <a:pPr>
              <a:buNone/>
            </a:pPr>
            <a:r>
              <a:rPr lang="en-US" dirty="0" smtClean="0"/>
              <a:t>    He neither advocates the supremacy of the school nor recommends excessive liberty to the child. For the purpose of explaining his standpoint, he has cited to words of advice of the king, </a:t>
            </a:r>
            <a:r>
              <a:rPr lang="en-US" dirty="0" err="1" smtClean="0"/>
              <a:t>Haroon-ur-Rasheed</a:t>
            </a:r>
            <a:r>
              <a:rPr lang="en-US" dirty="0" smtClean="0"/>
              <a:t> which he made at the time of handing over his son to the teacher. The King said, “you know, I have given the dearest part of my life under your control. Teach him how to obey. Teach him Koran, </a:t>
            </a:r>
            <a:r>
              <a:rPr lang="en-US" dirty="0" err="1" smtClean="0"/>
              <a:t>Hadith</a:t>
            </a:r>
            <a:r>
              <a:rPr lang="en-US" dirty="0" smtClean="0"/>
              <a:t>, poetry and moral values. Teach him how to properly respond to various social situations. Save him from unjustified smiles. Teach him how to respect the religious scholars. </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endParaRPr lang="en-US" dirty="0"/>
          </a:p>
        </p:txBody>
      </p:sp>
      <p:sp>
        <p:nvSpPr>
          <p:cNvPr id="3" name="Content Placeholder 2"/>
          <p:cNvSpPr>
            <a:spLocks noGrp="1"/>
          </p:cNvSpPr>
          <p:nvPr>
            <p:ph idx="1"/>
          </p:nvPr>
        </p:nvSpPr>
        <p:spPr>
          <a:xfrm>
            <a:off x="457200" y="1219200"/>
            <a:ext cx="8229600" cy="4906963"/>
          </a:xfrm>
        </p:spPr>
        <p:txBody>
          <a:bodyPr>
            <a:normAutofit/>
          </a:bodyPr>
          <a:lstStyle/>
          <a:p>
            <a:pPr>
              <a:buNone/>
            </a:pPr>
            <a:r>
              <a:rPr lang="en-US" dirty="0" smtClean="0"/>
              <a:t>    Do not permit him excessive relaxation lest he should like liberty every time. First, you should mend his way politely and tactfully. If he is not inclined to mend himself, then treat him strictly.</a:t>
            </a:r>
          </a:p>
          <a:p>
            <a:pPr lvl="0">
              <a:buNone/>
            </a:pPr>
            <a:r>
              <a:rPr lang="en-US" dirty="0" smtClean="0"/>
              <a:t>   </a:t>
            </a:r>
            <a:r>
              <a:rPr lang="en-US" dirty="0" err="1" smtClean="0"/>
              <a:t>Ibn</a:t>
            </a:r>
            <a:r>
              <a:rPr lang="en-US" dirty="0" smtClean="0"/>
              <a:t>-e- </a:t>
            </a:r>
            <a:r>
              <a:rPr lang="en-US" dirty="0" err="1" smtClean="0"/>
              <a:t>Khaldun</a:t>
            </a:r>
            <a:r>
              <a:rPr lang="en-US" dirty="0" smtClean="0"/>
              <a:t> is deadly against inflicting any physical punishment on the learners. He strongly opposed the harsh treatment for the innocent souls of the students.</a:t>
            </a:r>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Famous Books</a:t>
            </a:r>
            <a:endParaRPr lang="en-US" b="1" dirty="0"/>
          </a:p>
        </p:txBody>
      </p:sp>
      <p:sp>
        <p:nvSpPr>
          <p:cNvPr id="3" name="Content Placeholder 2"/>
          <p:cNvSpPr>
            <a:spLocks noGrp="1"/>
          </p:cNvSpPr>
          <p:nvPr>
            <p:ph idx="1"/>
          </p:nvPr>
        </p:nvSpPr>
        <p:spPr/>
        <p:txBody>
          <a:bodyPr/>
          <a:lstStyle/>
          <a:p>
            <a:pPr marL="688975" lvl="0" indent="-344488"/>
            <a:r>
              <a:rPr lang="en-US" dirty="0" err="1" smtClean="0"/>
              <a:t>Muqaddimah</a:t>
            </a:r>
            <a:r>
              <a:rPr lang="en-US" dirty="0" smtClean="0"/>
              <a:t> </a:t>
            </a:r>
            <a:r>
              <a:rPr lang="en-US" dirty="0" err="1" smtClean="0"/>
              <a:t>Ibn</a:t>
            </a:r>
            <a:r>
              <a:rPr lang="en-US" dirty="0" smtClean="0"/>
              <a:t> </a:t>
            </a:r>
            <a:r>
              <a:rPr lang="en-US" dirty="0" err="1" smtClean="0"/>
              <a:t>Khaldun</a:t>
            </a:r>
            <a:endParaRPr lang="en-US" dirty="0" smtClean="0"/>
          </a:p>
          <a:p>
            <a:pPr marL="688975" lvl="0" indent="-344488"/>
            <a:r>
              <a:rPr lang="en-US" dirty="0" smtClean="0"/>
              <a:t>History of Arabs</a:t>
            </a:r>
          </a:p>
          <a:p>
            <a:pPr marL="688975" lvl="0" indent="-344488"/>
            <a:r>
              <a:rPr lang="en-US" dirty="0" smtClean="0"/>
              <a:t>Principle of mathematics</a:t>
            </a:r>
          </a:p>
          <a:p>
            <a:pPr marL="688975" indent="-344488"/>
            <a:r>
              <a:rPr lang="en-US" dirty="0" smtClean="0"/>
              <a:t>Principle of Logic</a:t>
            </a:r>
          </a:p>
          <a:p>
            <a:pPr marL="688975" indent="-344488"/>
            <a:r>
              <a:rPr lang="en-US" dirty="0" smtClean="0"/>
              <a:t> Arab Philosopher of History</a:t>
            </a:r>
          </a:p>
          <a:p>
            <a:pPr marL="688975" indent="-344488"/>
            <a:r>
              <a:rPr lang="en-US" dirty="0" err="1" smtClean="0"/>
              <a:t>Lubab</a:t>
            </a:r>
            <a:r>
              <a:rPr lang="en-US" dirty="0" smtClean="0"/>
              <a:t> </a:t>
            </a:r>
            <a:r>
              <a:rPr lang="en-US" dirty="0" err="1" smtClean="0"/>
              <a:t>ul</a:t>
            </a:r>
            <a:r>
              <a:rPr lang="en-US" dirty="0" smtClean="0"/>
              <a:t>- </a:t>
            </a:r>
            <a:r>
              <a:rPr lang="en-US" smtClean="0"/>
              <a:t>Muhassal</a:t>
            </a:r>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smtClean="0"/>
              <a:t>Concept of Ontology</a:t>
            </a:r>
            <a:endParaRPr lang="en-US" dirty="0"/>
          </a:p>
        </p:txBody>
      </p:sp>
      <p:sp>
        <p:nvSpPr>
          <p:cNvPr id="3" name="Content Placeholder 2"/>
          <p:cNvSpPr>
            <a:spLocks noGrp="1"/>
          </p:cNvSpPr>
          <p:nvPr>
            <p:ph idx="1"/>
          </p:nvPr>
        </p:nvSpPr>
        <p:spPr>
          <a:xfrm>
            <a:off x="457200" y="1143000"/>
            <a:ext cx="8229600" cy="4983163"/>
          </a:xfrm>
        </p:spPr>
        <p:txBody>
          <a:bodyPr>
            <a:normAutofit fontScale="92500" lnSpcReduction="20000"/>
          </a:bodyPr>
          <a:lstStyle/>
          <a:p>
            <a:r>
              <a:rPr lang="en-US" smtClean="0"/>
              <a:t> </a:t>
            </a:r>
            <a:r>
              <a:rPr lang="en-US" dirty="0" smtClean="0"/>
              <a:t>Allah is the ultimate reality of the universe. The acquisition of Divine Will is the foremost aim of human life. Allah is the Creator of all beings. He has no associate or partner. All the beings depend on Him for their survival. A strong belief in the existence of the Supreme Lord, Allah, is imperative to recognize the grandeur of His unlimited and indefinite powers. He maintains that religion is the unifying force which brings about progress and development to the society. The metaphysical philosophy has one advantage only which is to sharpen to one’s wit.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t>Concept of Epistemology</a:t>
            </a:r>
            <a:endParaRPr lang="en-US" dirty="0"/>
          </a:p>
        </p:txBody>
      </p:sp>
      <p:sp>
        <p:nvSpPr>
          <p:cNvPr id="3" name="Content Placeholder 2"/>
          <p:cNvSpPr>
            <a:spLocks noGrp="1"/>
          </p:cNvSpPr>
          <p:nvPr>
            <p:ph idx="1"/>
          </p:nvPr>
        </p:nvSpPr>
        <p:spPr>
          <a:xfrm>
            <a:off x="457200" y="1219200"/>
            <a:ext cx="8229600" cy="4906963"/>
          </a:xfrm>
        </p:spPr>
        <p:txBody>
          <a:bodyPr>
            <a:normAutofit lnSpcReduction="10000"/>
          </a:bodyPr>
          <a:lstStyle/>
          <a:p>
            <a:pPr>
              <a:buNone/>
            </a:pPr>
            <a:r>
              <a:rPr lang="en-US" dirty="0" smtClean="0"/>
              <a:t> </a:t>
            </a:r>
            <a:r>
              <a:rPr lang="en-US" dirty="0" err="1" smtClean="0"/>
              <a:t>Ibn</a:t>
            </a:r>
            <a:r>
              <a:rPr lang="en-US" dirty="0" smtClean="0"/>
              <a:t>-e- </a:t>
            </a:r>
            <a:r>
              <a:rPr lang="en-US" dirty="0" err="1" smtClean="0"/>
              <a:t>Khaldun</a:t>
            </a:r>
            <a:r>
              <a:rPr lang="en-US" dirty="0" smtClean="0"/>
              <a:t> holds that the Revealed knowledge is the real knowledge. Man can get acquainted with the real knowledge by means of Revealed knowledge.</a:t>
            </a:r>
          </a:p>
          <a:p>
            <a:r>
              <a:rPr lang="en-US" dirty="0" smtClean="0"/>
              <a:t>Knowledge of the metaphysical world, particularly in matters of belief, can only be derived from Revelation.</a:t>
            </a:r>
          </a:p>
          <a:p>
            <a:pPr lvl="0"/>
            <a:r>
              <a:rPr lang="en-US" dirty="0" smtClean="0"/>
              <a:t>The sensory knowledge is not sufficient to make human beings acquainted with the ultimate reality i.e. Allah.</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endParaRPr lang="en-US" dirty="0"/>
          </a:p>
        </p:txBody>
      </p:sp>
      <p:sp>
        <p:nvSpPr>
          <p:cNvPr id="3" name="Content Placeholder 2"/>
          <p:cNvSpPr>
            <a:spLocks noGrp="1"/>
          </p:cNvSpPr>
          <p:nvPr>
            <p:ph idx="1"/>
          </p:nvPr>
        </p:nvSpPr>
        <p:spPr>
          <a:xfrm>
            <a:off x="457200" y="1219200"/>
            <a:ext cx="8229600" cy="4906963"/>
          </a:xfrm>
        </p:spPr>
        <p:txBody>
          <a:bodyPr>
            <a:normAutofit fontScale="92500" lnSpcReduction="20000"/>
          </a:bodyPr>
          <a:lstStyle/>
          <a:p>
            <a:pPr lvl="0"/>
            <a:r>
              <a:rPr lang="en-US" dirty="0" smtClean="0"/>
              <a:t>The five senses are restricted to the material facts of the universe. They just provide superficial and initial knowledge.</a:t>
            </a:r>
          </a:p>
          <a:p>
            <a:pPr lvl="0"/>
            <a:r>
              <a:rPr lang="en-US" dirty="0" smtClean="0"/>
              <a:t>Revelation is the highest form of inspiration which is necessary for the true understanding of the ultimate reality.</a:t>
            </a:r>
          </a:p>
          <a:p>
            <a:pPr lvl="0"/>
            <a:r>
              <a:rPr lang="en-US" dirty="0" smtClean="0"/>
              <a:t>The ‘inspiration’ is a superior sense which is granted only to the related people. This sense is a special gift of Allah which is bestowed upon the selected individuals. These selected individuals, in the terminology of religion, are called ‘prophets’.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b="1" dirty="0" smtClean="0"/>
              <a:t>Concept of Axiology</a:t>
            </a:r>
            <a:endParaRPr lang="en-US" dirty="0"/>
          </a:p>
        </p:txBody>
      </p:sp>
      <p:sp>
        <p:nvSpPr>
          <p:cNvPr id="3" name="Content Placeholder 2"/>
          <p:cNvSpPr>
            <a:spLocks noGrp="1"/>
          </p:cNvSpPr>
          <p:nvPr>
            <p:ph idx="1"/>
          </p:nvPr>
        </p:nvSpPr>
        <p:spPr>
          <a:xfrm>
            <a:off x="457200" y="838200"/>
            <a:ext cx="8229600" cy="5287963"/>
          </a:xfrm>
        </p:spPr>
        <p:txBody>
          <a:bodyPr>
            <a:normAutofit fontScale="85000" lnSpcReduction="10000"/>
          </a:bodyPr>
          <a:lstStyle/>
          <a:p>
            <a:r>
              <a:rPr lang="en-US" dirty="0" smtClean="0"/>
              <a:t>According to </a:t>
            </a:r>
            <a:r>
              <a:rPr lang="en-US" dirty="0" err="1" smtClean="0"/>
              <a:t>Ibn</a:t>
            </a:r>
            <a:r>
              <a:rPr lang="en-US" dirty="0" smtClean="0"/>
              <a:t>-e-</a:t>
            </a:r>
            <a:r>
              <a:rPr lang="en-US" dirty="0" err="1" smtClean="0"/>
              <a:t>Khaldun</a:t>
            </a:r>
            <a:r>
              <a:rPr lang="en-US" dirty="0" smtClean="0"/>
              <a:t>, ‘acquisition of the Divine Will’ is the highest human value. He wishes to form the character of the individuals by means of education. He has the desire for bringing forth awareness of good and evil in the individuals so that the may play their social role effectively and efficiently. He argues when the individuals of the same society begin to live together, their mutual differences begin to develop. Their ideological and conceptual differences give birth to collision. Here is the point where the existence of a state is needed. He, further, pointed out that injustice; despotism (cruel ruling) and tyranny are the clear signs of the downfall of state.</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Objectives of Education</a:t>
            </a:r>
            <a:endParaRPr lang="en-US" dirty="0"/>
          </a:p>
        </p:txBody>
      </p:sp>
      <p:sp>
        <p:nvSpPr>
          <p:cNvPr id="3" name="Content Placeholder 2"/>
          <p:cNvSpPr>
            <a:spLocks noGrp="1"/>
          </p:cNvSpPr>
          <p:nvPr>
            <p:ph idx="1"/>
          </p:nvPr>
        </p:nvSpPr>
        <p:spPr>
          <a:xfrm>
            <a:off x="457200" y="1219200"/>
            <a:ext cx="8229600" cy="4906963"/>
          </a:xfrm>
        </p:spPr>
        <p:txBody>
          <a:bodyPr>
            <a:normAutofit lnSpcReduction="10000"/>
          </a:bodyPr>
          <a:lstStyle/>
          <a:p>
            <a:pPr>
              <a:buNone/>
            </a:pPr>
            <a:r>
              <a:rPr lang="en-US" dirty="0" smtClean="0"/>
              <a:t>In his educational thoughts, he has connected education with society. To him, education should strive for the accomplishment of the following objectives of education. </a:t>
            </a:r>
          </a:p>
          <a:p>
            <a:r>
              <a:rPr lang="en-US" dirty="0" smtClean="0"/>
              <a:t>Divine recognition</a:t>
            </a:r>
          </a:p>
          <a:p>
            <a:r>
              <a:rPr lang="en-US" dirty="0" smtClean="0"/>
              <a:t>Exploration of facts</a:t>
            </a:r>
          </a:p>
          <a:p>
            <a:r>
              <a:rPr lang="en-US" dirty="0" smtClean="0"/>
              <a:t>Acquaintance with Islamic teachings</a:t>
            </a:r>
          </a:p>
          <a:p>
            <a:r>
              <a:rPr lang="en-US" dirty="0" smtClean="0"/>
              <a:t>Development of abilities</a:t>
            </a:r>
          </a:p>
          <a:p>
            <a:r>
              <a:rPr lang="en-US" dirty="0" smtClean="0"/>
              <a:t>Promotion of human values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rmAutofit fontScale="90000"/>
          </a:bodyPr>
          <a:lstStyle/>
          <a:p>
            <a:endParaRPr lang="en-US" dirty="0"/>
          </a:p>
        </p:txBody>
      </p:sp>
      <p:sp>
        <p:nvSpPr>
          <p:cNvPr id="3" name="Content Placeholder 2"/>
          <p:cNvSpPr>
            <a:spLocks noGrp="1"/>
          </p:cNvSpPr>
          <p:nvPr>
            <p:ph idx="1"/>
          </p:nvPr>
        </p:nvSpPr>
        <p:spPr>
          <a:xfrm>
            <a:off x="457200" y="838200"/>
            <a:ext cx="8229600" cy="5287963"/>
          </a:xfrm>
        </p:spPr>
        <p:txBody>
          <a:bodyPr>
            <a:normAutofit lnSpcReduction="10000"/>
          </a:bodyPr>
          <a:lstStyle/>
          <a:p>
            <a:r>
              <a:rPr lang="en-US" dirty="0" smtClean="0"/>
              <a:t>The worldly and hereafter success</a:t>
            </a:r>
          </a:p>
          <a:p>
            <a:r>
              <a:rPr lang="en-US" dirty="0" smtClean="0"/>
              <a:t>Fulfillment of social needs</a:t>
            </a:r>
          </a:p>
          <a:p>
            <a:r>
              <a:rPr lang="en-US" dirty="0" smtClean="0"/>
              <a:t>Academic excellence</a:t>
            </a:r>
          </a:p>
          <a:p>
            <a:r>
              <a:rPr lang="en-US" dirty="0" smtClean="0"/>
              <a:t>Survival of human race</a:t>
            </a:r>
          </a:p>
          <a:p>
            <a:r>
              <a:rPr lang="en-US" dirty="0" smtClean="0"/>
              <a:t>Stability of social life</a:t>
            </a:r>
          </a:p>
          <a:p>
            <a:pPr>
              <a:buNone/>
            </a:pPr>
            <a:r>
              <a:rPr lang="en-US" dirty="0" smtClean="0"/>
              <a:t>   Receiving is natural needs of human being the ultimate difference between human and animals is education. The process of education starts when illiterate person meets with knowledgeable person. </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TotalTime>
  <Words>1484</Words>
  <Application>Microsoft Office PowerPoint</Application>
  <PresentationFormat>On-screen Show (4:3)</PresentationFormat>
  <Paragraphs>93</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IBN-E-KHALDUN</vt:lpstr>
      <vt:lpstr>Slide 2</vt:lpstr>
      <vt:lpstr>Famous Books</vt:lpstr>
      <vt:lpstr>Concept of Ontology</vt:lpstr>
      <vt:lpstr>Concept of Epistemology</vt:lpstr>
      <vt:lpstr>Slide 6</vt:lpstr>
      <vt:lpstr>Concept of Axiology</vt:lpstr>
      <vt:lpstr>Objectives of Education</vt:lpstr>
      <vt:lpstr>Slide 9</vt:lpstr>
      <vt:lpstr>Kinds of Knowledge:</vt:lpstr>
      <vt:lpstr>Educational Curriculum</vt:lpstr>
      <vt:lpstr>Suggestions</vt:lpstr>
      <vt:lpstr>Slide 13</vt:lpstr>
      <vt:lpstr>Component of Curriculum</vt:lpstr>
      <vt:lpstr>Slide 15</vt:lpstr>
      <vt:lpstr>Conclusion</vt:lpstr>
      <vt:lpstr>Methods of Teaching</vt:lpstr>
      <vt:lpstr>Slide 18</vt:lpstr>
      <vt:lpstr>Role of Teacher</vt:lpstr>
      <vt:lpstr>Slide 20</vt:lpstr>
      <vt:lpstr>Women Education</vt:lpstr>
      <vt:lpstr>Concept of Discipline</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IMAM GHAZALI</dc:title>
  <dc:creator>Cliffhanger</dc:creator>
  <cp:lastModifiedBy>Dr. M. Athar Hussain</cp:lastModifiedBy>
  <cp:revision>30</cp:revision>
  <dcterms:created xsi:type="dcterms:W3CDTF">2012-12-10T04:53:59Z</dcterms:created>
  <dcterms:modified xsi:type="dcterms:W3CDTF">2016-11-01T08:12:05Z</dcterms:modified>
</cp:coreProperties>
</file>